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87" r:id="rId3"/>
    <p:sldId id="261" r:id="rId4"/>
    <p:sldId id="271" r:id="rId5"/>
    <p:sldId id="286" r:id="rId6"/>
    <p:sldId id="277" r:id="rId7"/>
    <p:sldId id="278" r:id="rId8"/>
    <p:sldId id="279" r:id="rId9"/>
    <p:sldId id="280" r:id="rId10"/>
    <p:sldId id="284" r:id="rId11"/>
    <p:sldId id="285" r:id="rId12"/>
    <p:sldId id="272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65512" autoAdjust="0"/>
  </p:normalViewPr>
  <p:slideViewPr>
    <p:cSldViewPr>
      <p:cViewPr varScale="1">
        <p:scale>
          <a:sx n="64" d="100"/>
          <a:sy n="64" d="100"/>
        </p:scale>
        <p:origin x="-106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88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675A-7442-49FB-B784-D17D36DD1B90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9E242-621D-46AF-8E35-35FFDA25F0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27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BE872-FF4A-4C66-A073-4828AF9D46B8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C5AA1-3B65-4DD4-8217-9619D1E102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9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C5AA1-3B65-4DD4-8217-9619D1E1022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0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iSearch5</a:t>
            </a:r>
            <a:r>
              <a:rPr lang="zh-CN" altLang="en-US" dirty="0" smtClean="0"/>
              <a:t>一统引擎平台</a:t>
            </a:r>
            <a:endParaRPr lang="en-US" altLang="zh-CN" dirty="0" smtClean="0"/>
          </a:p>
          <a:p>
            <a:r>
              <a:rPr lang="zh-CN" altLang="en-US" dirty="0" smtClean="0"/>
              <a:t>各个业务直接访问</a:t>
            </a:r>
            <a:r>
              <a:rPr lang="en-US" altLang="zh-CN" dirty="0" smtClean="0"/>
              <a:t>SP</a:t>
            </a:r>
          </a:p>
          <a:p>
            <a:r>
              <a:rPr lang="zh-CN" altLang="en-US" dirty="0" smtClean="0"/>
              <a:t>个性化信息和用户关系存储在</a:t>
            </a:r>
            <a:r>
              <a:rPr lang="en-US" altLang="zh-CN" dirty="0" smtClean="0"/>
              <a:t>UPS,</a:t>
            </a:r>
            <a:r>
              <a:rPr lang="zh-CN" altLang="en-US" dirty="0" smtClean="0"/>
              <a:t>支持个性化排序和协同搜索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7CA8-9A54-4C16-9132-28E7535F730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C5AA1-3B65-4DD4-8217-9619D1E1022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4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C5AA1-3B65-4DD4-8217-9619D1E1022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2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C5AA1-3B65-4DD4-8217-9619D1E1022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8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C5AA1-3B65-4DD4-8217-9619D1E1022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13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411760" y="1923678"/>
            <a:ext cx="57606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83768" y="1923678"/>
            <a:ext cx="5688632" cy="5760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9556" y="2787774"/>
            <a:ext cx="5652844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8172400" y="1923678"/>
            <a:ext cx="648072" cy="57606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306506" y="2006269"/>
            <a:ext cx="341634" cy="410881"/>
            <a:chOff x="5826037" y="-308570"/>
            <a:chExt cx="3369224" cy="4052136"/>
          </a:xfrm>
          <a:solidFill>
            <a:schemeClr val="bg1"/>
          </a:solidFill>
        </p:grpSpPr>
        <p:sp>
          <p:nvSpPr>
            <p:cNvPr id="13" name="同心圆 12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圆角矩形 13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06934" y="4887039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iSearch3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同心圆 20"/>
          <p:cNvSpPr/>
          <p:nvPr userDrawn="1"/>
        </p:nvSpPr>
        <p:spPr>
          <a:xfrm>
            <a:off x="35496" y="4958477"/>
            <a:ext cx="142876" cy="142876"/>
          </a:xfrm>
          <a:prstGeom prst="don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连接符 21"/>
          <p:cNvCxnSpPr>
            <a:endCxn id="23" idx="2"/>
          </p:cNvCxnSpPr>
          <p:nvPr userDrawn="1"/>
        </p:nvCxnSpPr>
        <p:spPr>
          <a:xfrm>
            <a:off x="964190" y="5029915"/>
            <a:ext cx="214314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同心圆 22"/>
          <p:cNvSpPr/>
          <p:nvPr userDrawn="1"/>
        </p:nvSpPr>
        <p:spPr>
          <a:xfrm>
            <a:off x="1178504" y="4958477"/>
            <a:ext cx="142876" cy="142876"/>
          </a:xfrm>
          <a:prstGeom prst="don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249942" y="4887039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iSearch4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连接符 24"/>
          <p:cNvCxnSpPr>
            <a:endCxn id="26" idx="2"/>
          </p:cNvCxnSpPr>
          <p:nvPr userDrawn="1"/>
        </p:nvCxnSpPr>
        <p:spPr>
          <a:xfrm>
            <a:off x="2107198" y="5029915"/>
            <a:ext cx="214314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同心圆 25"/>
          <p:cNvSpPr/>
          <p:nvPr userDrawn="1"/>
        </p:nvSpPr>
        <p:spPr>
          <a:xfrm>
            <a:off x="2321512" y="4958477"/>
            <a:ext cx="142876" cy="142876"/>
          </a:xfrm>
          <a:prstGeom prst="don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2392950" y="4887039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kingso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连接符 27"/>
          <p:cNvCxnSpPr>
            <a:endCxn id="29" idx="2"/>
          </p:cNvCxnSpPr>
          <p:nvPr userDrawn="1"/>
        </p:nvCxnSpPr>
        <p:spPr>
          <a:xfrm>
            <a:off x="3107330" y="5029915"/>
            <a:ext cx="214314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同心圆 28"/>
          <p:cNvSpPr/>
          <p:nvPr userDrawn="1"/>
        </p:nvSpPr>
        <p:spPr>
          <a:xfrm>
            <a:off x="3321644" y="4958477"/>
            <a:ext cx="142876" cy="142876"/>
          </a:xfrm>
          <a:prstGeom prst="don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393082" y="4887039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iSearch5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78372" y="117158"/>
            <a:ext cx="5357850" cy="1286708"/>
            <a:chOff x="178372" y="117158"/>
            <a:chExt cx="5357850" cy="1286708"/>
          </a:xfrm>
        </p:grpSpPr>
        <p:sp>
          <p:nvSpPr>
            <p:cNvPr id="16" name="矩形 15"/>
            <p:cNvSpPr/>
            <p:nvPr userDrawn="1"/>
          </p:nvSpPr>
          <p:spPr>
            <a:xfrm>
              <a:off x="1764699" y="1006321"/>
              <a:ext cx="1728192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rgbClr val="F9F7EA"/>
                  </a:solidFill>
                  <a:latin typeface="微软雅黑" pitchFamily="34" charset="-122"/>
                  <a:ea typeface="微软雅黑" pitchFamily="34" charset="-122"/>
                </a:rPr>
                <a:t>引擎平台统一之路</a:t>
              </a:r>
              <a:endParaRPr lang="zh-CN" altLang="en-US" sz="1400" dirty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78372" y="390768"/>
              <a:ext cx="327525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阿里搜索引擎技术峰会</a:t>
              </a:r>
              <a:endParaRPr lang="en-US" altLang="zh-CN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178372" y="117158"/>
              <a:ext cx="5357850" cy="559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33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同心圆 9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9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" name="同心圆 10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圆角矩形 11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195486"/>
            <a:ext cx="683568" cy="5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99592" y="195486"/>
            <a:ext cx="8244408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05979"/>
            <a:ext cx="7787208" cy="49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6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同心圆 8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80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" name="同心圆 10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圆角矩形 11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0" y="195486"/>
            <a:ext cx="683568" cy="5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99592" y="195486"/>
            <a:ext cx="8244408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05979"/>
            <a:ext cx="7787208" cy="49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14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圆角矩形标注 14"/>
          <p:cNvSpPr/>
          <p:nvPr userDrawn="1"/>
        </p:nvSpPr>
        <p:spPr>
          <a:xfrm>
            <a:off x="428596" y="1928808"/>
            <a:ext cx="4643470" cy="1143008"/>
          </a:xfrm>
          <a:prstGeom prst="wedgeRoundRectCallout">
            <a:avLst>
              <a:gd name="adj1" fmla="val 45537"/>
              <a:gd name="adj2" fmla="val 8916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3"/>
          <p:cNvSpPr txBox="1"/>
          <p:nvPr userDrawn="1"/>
        </p:nvSpPr>
        <p:spPr>
          <a:xfrm>
            <a:off x="323528" y="213970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</a:t>
            </a:r>
            <a:r>
              <a:rPr lang="en-US" altLang="zh-CN" sz="4400" b="1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YOU!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45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715766"/>
            <a:ext cx="781236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801120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0" cap="all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491630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29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" name="同心圆 11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圆角矩形 12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0" y="195486"/>
            <a:ext cx="683568" cy="5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99592" y="195486"/>
            <a:ext cx="8244408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05979"/>
            <a:ext cx="7787208" cy="49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9592" y="915566"/>
            <a:ext cx="3596208" cy="367905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90592" y="915566"/>
            <a:ext cx="3596208" cy="367905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49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同心圆 13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圆角矩形 14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195486"/>
            <a:ext cx="683568" cy="5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99592" y="195486"/>
            <a:ext cx="8244408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05979"/>
            <a:ext cx="7787208" cy="49356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9592" y="939800"/>
            <a:ext cx="3597796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9592" y="1631156"/>
            <a:ext cx="3597796" cy="296346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7592" y="939800"/>
            <a:ext cx="3599209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87592" y="1631156"/>
            <a:ext cx="3599209" cy="296346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12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同心圆 9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195486"/>
            <a:ext cx="683568" cy="5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99592" y="195486"/>
            <a:ext cx="8244408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05979"/>
            <a:ext cx="7787208" cy="49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同心圆 6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21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同心圆 9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3"/>
          <p:cNvSpPr txBox="1"/>
          <p:nvPr userDrawn="1"/>
        </p:nvSpPr>
        <p:spPr>
          <a:xfrm>
            <a:off x="-1016" y="4881890"/>
            <a:ext cx="162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rgbClr val="F9F7EA"/>
                </a:solidFill>
                <a:latin typeface="微软雅黑" pitchFamily="34" charset="-122"/>
                <a:ea typeface="微软雅黑" pitchFamily="34" charset="-122"/>
              </a:rPr>
              <a:t>阿里搜索引擎技术峰会</a:t>
            </a:r>
            <a:endParaRPr lang="zh-CN" altLang="en-US" sz="1100" b="1" dirty="0">
              <a:solidFill>
                <a:srgbClr val="F9F7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28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826037" y="-308570"/>
            <a:ext cx="3369224" cy="4052136"/>
            <a:chOff x="5826037" y="-308570"/>
            <a:chExt cx="3369224" cy="4052136"/>
          </a:xfrm>
          <a:solidFill>
            <a:schemeClr val="accent1">
              <a:lumMod val="75000"/>
            </a:schemeClr>
          </a:solidFill>
        </p:grpSpPr>
        <p:sp>
          <p:nvSpPr>
            <p:cNvPr id="7" name="同心圆 6"/>
            <p:cNvSpPr/>
            <p:nvPr userDrawn="1"/>
          </p:nvSpPr>
          <p:spPr>
            <a:xfrm>
              <a:off x="5826037" y="-308570"/>
              <a:ext cx="3137748" cy="3137748"/>
            </a:xfrm>
            <a:prstGeom prst="donut">
              <a:avLst>
                <a:gd name="adj" fmla="val 170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/>
            <p:cNvSpPr/>
            <p:nvPr userDrawn="1"/>
          </p:nvSpPr>
          <p:spPr>
            <a:xfrm rot="2700000">
              <a:off x="7920687" y="2468992"/>
              <a:ext cx="1957488" cy="591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544" y="843558"/>
            <a:ext cx="8219256" cy="375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9999B-730A-4116-A3AB-638EEC89FC5B}" type="datetimeFigureOut">
              <a:rPr lang="zh-CN" altLang="en-US" smtClean="0"/>
              <a:pPr/>
              <a:t>2013/12/3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1A614-A563-499E-8385-9F70F9DD06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876006"/>
            <a:ext cx="8460432" cy="2674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  <p:sp>
        <p:nvSpPr>
          <p:cNvPr id="13" name="矩形 12"/>
          <p:cNvSpPr/>
          <p:nvPr/>
        </p:nvSpPr>
        <p:spPr>
          <a:xfrm>
            <a:off x="8604448" y="4877827"/>
            <a:ext cx="539552" cy="2674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7020272" y="4849362"/>
            <a:ext cx="1415772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一淘及搜索事业部</a:t>
            </a:r>
          </a:p>
        </p:txBody>
      </p:sp>
    </p:spTree>
    <p:extLst>
      <p:ext uri="{BB962C8B-B14F-4D97-AF65-F5344CB8AC3E}">
        <p14:creationId xmlns:p14="http://schemas.microsoft.com/office/powerpoint/2010/main" val="23761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1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2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2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淘</a:t>
            </a:r>
            <a:r>
              <a:rPr lang="zh-CN" altLang="en-US" dirty="0" smtClean="0"/>
              <a:t>宝搜索业务架构优化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桂南</a:t>
            </a:r>
          </a:p>
        </p:txBody>
      </p:sp>
    </p:spTree>
    <p:extLst>
      <p:ext uri="{BB962C8B-B14F-4D97-AF65-F5344CB8AC3E}">
        <p14:creationId xmlns:p14="http://schemas.microsoft.com/office/powerpoint/2010/main" val="22139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</a:t>
            </a:r>
            <a:r>
              <a:rPr lang="en-US" altLang="zh-CN" dirty="0" smtClean="0"/>
              <a:t>11</a:t>
            </a:r>
            <a:r>
              <a:rPr lang="zh-CN" altLang="en-US" dirty="0" smtClean="0"/>
              <a:t>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CM</a:t>
            </a:r>
          </a:p>
          <a:p>
            <a:r>
              <a:rPr lang="zh-CN" altLang="en-US" dirty="0" smtClean="0"/>
              <a:t>主搜索：</a:t>
            </a:r>
            <a:endParaRPr lang="en-US" altLang="zh-CN" dirty="0" smtClean="0"/>
          </a:p>
          <a:p>
            <a:pPr lvl="1"/>
            <a:r>
              <a:rPr lang="zh-CN" altLang="en-US" dirty="0"/>
              <a:t>索引截断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searcher </a:t>
            </a:r>
            <a:r>
              <a:rPr lang="en-US" altLang="zh-CN" dirty="0"/>
              <a:t>result cache</a:t>
            </a:r>
          </a:p>
          <a:p>
            <a:pPr lvl="1"/>
            <a:r>
              <a:rPr lang="zh-CN" altLang="en-US" dirty="0"/>
              <a:t>索引排序</a:t>
            </a:r>
          </a:p>
          <a:p>
            <a:pPr lvl="1"/>
            <a:r>
              <a:rPr lang="zh-CN" altLang="en-US" dirty="0"/>
              <a:t>索引</a:t>
            </a:r>
            <a:r>
              <a:rPr lang="zh-CN" altLang="en-US" dirty="0" smtClean="0"/>
              <a:t>分层</a:t>
            </a:r>
            <a:endParaRPr lang="en-US" altLang="zh-CN" dirty="0" smtClean="0"/>
          </a:p>
          <a:p>
            <a:r>
              <a:rPr lang="zh-CN" altLang="en-US" dirty="0"/>
              <a:t>天</a:t>
            </a:r>
            <a:r>
              <a:rPr lang="zh-CN" altLang="en-US" dirty="0" smtClean="0"/>
              <a:t>猫：</a:t>
            </a:r>
            <a:endParaRPr lang="en-US" altLang="zh-CN" dirty="0" smtClean="0"/>
          </a:p>
          <a:p>
            <a:pPr lvl="1"/>
            <a:r>
              <a:rPr lang="zh-CN" altLang="en-US" dirty="0"/>
              <a:t>类</a:t>
            </a:r>
            <a:r>
              <a:rPr lang="zh-CN" altLang="en-US" dirty="0" smtClean="0"/>
              <a:t>目切分</a:t>
            </a:r>
            <a:endParaRPr lang="en-US" altLang="zh-CN" dirty="0" smtClean="0"/>
          </a:p>
          <a:p>
            <a:pPr lvl="1"/>
            <a:r>
              <a:rPr lang="zh-CN" altLang="en-US" dirty="0"/>
              <a:t>全流程</a:t>
            </a:r>
            <a:r>
              <a:rPr lang="zh-CN" altLang="en-US" dirty="0" smtClean="0"/>
              <a:t>无效增量过滤</a:t>
            </a:r>
            <a:endParaRPr lang="en-US" altLang="zh-CN" dirty="0" smtClean="0"/>
          </a:p>
          <a:p>
            <a:pPr lvl="1"/>
            <a:r>
              <a:rPr lang="zh-CN" altLang="en-US" dirty="0"/>
              <a:t>店铺</a:t>
            </a:r>
            <a:r>
              <a:rPr lang="zh-CN" altLang="en-US" dirty="0" smtClean="0"/>
              <a:t>内流量迁移</a:t>
            </a:r>
            <a:endParaRPr lang="en-US" altLang="zh-CN" dirty="0" smtClean="0"/>
          </a:p>
          <a:p>
            <a:r>
              <a:rPr lang="zh-CN" altLang="en-US" dirty="0" smtClean="0"/>
              <a:t>店铺内：</a:t>
            </a:r>
            <a:endParaRPr lang="en-US" altLang="zh-CN" dirty="0"/>
          </a:p>
          <a:p>
            <a:pPr lvl="1"/>
            <a:r>
              <a:rPr lang="zh-CN" altLang="en-US" dirty="0" smtClean="0"/>
              <a:t>升级</a:t>
            </a:r>
            <a:r>
              <a:rPr lang="en-US" altLang="zh-CN" dirty="0" err="1" smtClean="0"/>
              <a:t>kingso</a:t>
            </a:r>
            <a:r>
              <a:rPr lang="zh-CN" altLang="en-US" dirty="0" smtClean="0"/>
              <a:t>，降低大卖家影响</a:t>
            </a:r>
            <a:endParaRPr lang="en-US" altLang="zh-CN" dirty="0" smtClean="0"/>
          </a:p>
          <a:p>
            <a:pPr lvl="1"/>
            <a:r>
              <a:rPr lang="zh-CN" altLang="en-US" dirty="0"/>
              <a:t>扩列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3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</a:t>
            </a:r>
            <a:r>
              <a:rPr lang="en-US" altLang="zh-CN" dirty="0" smtClean="0"/>
              <a:t>11</a:t>
            </a:r>
            <a:r>
              <a:rPr lang="zh-CN" altLang="en-US" dirty="0" smtClean="0"/>
              <a:t>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/>
              <a:t>snappy</a:t>
            </a:r>
            <a:r>
              <a:rPr lang="zh-CN" altLang="en-US" dirty="0" smtClean="0"/>
              <a:t>压缩，</a:t>
            </a:r>
            <a:r>
              <a:rPr lang="en-US" altLang="zh-CN" dirty="0" err="1" smtClean="0"/>
              <a:t>cpu_busy</a:t>
            </a:r>
            <a:r>
              <a:rPr lang="zh-CN" altLang="en-US" dirty="0"/>
              <a:t>降低近</a:t>
            </a:r>
            <a:r>
              <a:rPr lang="en-US" altLang="zh-CN" dirty="0"/>
              <a:t>30%</a:t>
            </a:r>
            <a:r>
              <a:rPr lang="zh-CN" altLang="en-US" dirty="0"/>
              <a:t>，</a:t>
            </a:r>
            <a:r>
              <a:rPr lang="en-US" altLang="zh-CN" dirty="0"/>
              <a:t>bytes in</a:t>
            </a:r>
            <a:r>
              <a:rPr lang="zh-CN" altLang="en-US" dirty="0"/>
              <a:t>降低</a:t>
            </a:r>
            <a:r>
              <a:rPr lang="en-US" altLang="zh-CN" dirty="0"/>
              <a:t>40</a:t>
            </a:r>
            <a:r>
              <a:rPr lang="en-US" altLang="zh-CN" dirty="0" smtClean="0"/>
              <a:t>%</a:t>
            </a:r>
          </a:p>
          <a:p>
            <a:pPr lvl="1"/>
            <a:r>
              <a:rPr lang="en-US" altLang="zh-CN" dirty="0" smtClean="0"/>
              <a:t>rapid </a:t>
            </a:r>
            <a:r>
              <a:rPr lang="en-US" altLang="zh-CN" dirty="0" err="1"/>
              <a:t>json</a:t>
            </a:r>
            <a:r>
              <a:rPr lang="zh-CN" altLang="en-US" dirty="0"/>
              <a:t>替换</a:t>
            </a:r>
            <a:r>
              <a:rPr lang="en-US" altLang="zh-CN" dirty="0" err="1"/>
              <a:t>jsoncpp</a:t>
            </a:r>
            <a:r>
              <a:rPr lang="en-US" altLang="zh-CN" dirty="0"/>
              <a:t> </a:t>
            </a:r>
            <a:r>
              <a:rPr lang="en-US" altLang="zh-CN" dirty="0" err="1"/>
              <a:t>cpu</a:t>
            </a:r>
            <a:r>
              <a:rPr lang="zh-CN" altLang="en-US" dirty="0"/>
              <a:t>降低</a:t>
            </a:r>
            <a:r>
              <a:rPr lang="en-US" altLang="zh-CN" dirty="0"/>
              <a:t>8%</a:t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en-US" altLang="zh-CN" dirty="0" smtClean="0"/>
              <a:t>SP</a:t>
            </a:r>
            <a:r>
              <a:rPr lang="zh-CN" altLang="en-US" dirty="0"/>
              <a:t>全系统</a:t>
            </a:r>
            <a:r>
              <a:rPr lang="zh-CN" altLang="en-US" dirty="0" smtClean="0"/>
              <a:t>演习</a:t>
            </a:r>
            <a:endParaRPr lang="en-US" altLang="zh-CN" dirty="0" smtClean="0"/>
          </a:p>
          <a:p>
            <a:r>
              <a:rPr lang="en-US" altLang="zh-CN" dirty="0" smtClean="0"/>
              <a:t>SP</a:t>
            </a:r>
            <a:r>
              <a:rPr lang="zh-CN" altLang="en-US" dirty="0" smtClean="0"/>
              <a:t>降级预案：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搜索引擎降级</a:t>
            </a:r>
            <a:r>
              <a:rPr lang="zh-CN" altLang="zh-CN" dirty="0"/>
              <a:t>查询</a:t>
            </a:r>
            <a:endParaRPr lang="zh-CN" altLang="zh-CN" sz="1400" dirty="0"/>
          </a:p>
          <a:p>
            <a:pPr lvl="1"/>
            <a:r>
              <a:rPr lang="zh-CN" altLang="zh-CN" dirty="0"/>
              <a:t>主</a:t>
            </a:r>
            <a:r>
              <a:rPr lang="zh-CN" altLang="zh-CN" dirty="0" smtClean="0"/>
              <a:t>搜索</a:t>
            </a:r>
            <a:r>
              <a:rPr lang="zh-CN" altLang="en-US" dirty="0"/>
              <a:t>排序</a:t>
            </a:r>
            <a:r>
              <a:rPr lang="zh-CN" altLang="zh-CN" dirty="0" smtClean="0"/>
              <a:t>参数</a:t>
            </a:r>
            <a:r>
              <a:rPr lang="zh-CN" altLang="zh-CN" dirty="0"/>
              <a:t>调整</a:t>
            </a:r>
            <a:endParaRPr lang="zh-CN" altLang="zh-CN" sz="1400" dirty="0"/>
          </a:p>
          <a:p>
            <a:pPr lvl="1"/>
            <a:r>
              <a:rPr lang="zh-CN" altLang="en-US" smtClean="0"/>
              <a:t>集群流量</a:t>
            </a:r>
            <a:r>
              <a:rPr lang="zh-CN" altLang="en-US" dirty="0" smtClean="0"/>
              <a:t>切换</a:t>
            </a:r>
            <a:endParaRPr lang="zh-CN" altLang="zh-CN" sz="1400" dirty="0"/>
          </a:p>
          <a:p>
            <a:pPr lvl="1"/>
            <a:r>
              <a:rPr lang="en-US" altLang="zh-CN" dirty="0" smtClean="0"/>
              <a:t>Cache</a:t>
            </a:r>
            <a:r>
              <a:rPr lang="zh-CN" altLang="zh-CN" dirty="0"/>
              <a:t>时间延长</a:t>
            </a:r>
            <a:endParaRPr lang="zh-CN" altLang="zh-CN" sz="1400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1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85762" y="2057407"/>
            <a:ext cx="4829180" cy="130016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在线架构</a:t>
            </a:r>
            <a:endParaRPr lang="en-US" altLang="zh-CN" dirty="0" smtClean="0"/>
          </a:p>
          <a:p>
            <a:r>
              <a:rPr lang="zh-CN" altLang="en-US" dirty="0" smtClean="0"/>
              <a:t>业务</a:t>
            </a:r>
            <a:endParaRPr lang="en-US" altLang="zh-CN" dirty="0" smtClean="0"/>
          </a:p>
          <a:p>
            <a:r>
              <a:rPr lang="zh-CN" altLang="en-US" dirty="0" smtClean="0"/>
              <a:t>双</a:t>
            </a:r>
            <a:r>
              <a:rPr lang="en-US" altLang="zh-CN" dirty="0" smtClean="0"/>
              <a:t>11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91753" y="195486"/>
            <a:ext cx="3462670" cy="4659982"/>
            <a:chOff x="-3742889" y="79480"/>
            <a:chExt cx="4189036" cy="5143500"/>
          </a:xfrm>
          <a:solidFill>
            <a:srgbClr val="FF0000"/>
          </a:solidFill>
        </p:grpSpPr>
        <p:pic>
          <p:nvPicPr>
            <p:cNvPr id="4" name="图片 3" descr="淘宝搜索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42889" y="79480"/>
              <a:ext cx="4189036" cy="5143500"/>
            </a:xfrm>
            <a:prstGeom prst="rect">
              <a:avLst/>
            </a:prstGeom>
            <a:grpFill/>
          </p:spPr>
        </p:pic>
        <p:sp>
          <p:nvSpPr>
            <p:cNvPr id="5" name="TextBox 4"/>
            <p:cNvSpPr txBox="1"/>
            <p:nvPr/>
          </p:nvSpPr>
          <p:spPr>
            <a:xfrm>
              <a:off x="-2871757" y="1112714"/>
              <a:ext cx="2305879" cy="407654"/>
            </a:xfrm>
            <a:prstGeom prst="rect">
              <a:avLst/>
            </a:pr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用户眼中的搜索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42783" y="0"/>
            <a:ext cx="3760611" cy="5143500"/>
            <a:chOff x="2691694" y="0"/>
            <a:chExt cx="3760611" cy="5143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1694" y="0"/>
              <a:ext cx="3760611" cy="5143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18975" y="914658"/>
              <a:ext cx="1906047" cy="369332"/>
            </a:xfrm>
            <a:prstGeom prst="rect">
              <a:avLst/>
            </a:prstGeom>
            <a:solidFill>
              <a:srgbClr val="FF0000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PD</a:t>
              </a:r>
              <a:r>
                <a:rPr lang="zh-CN" altLang="en-US" dirty="0"/>
                <a:t>眼中</a:t>
              </a:r>
              <a:r>
                <a:rPr lang="zh-CN" altLang="en-US" dirty="0" smtClean="0"/>
                <a:t>的搜索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51506" y="195486"/>
            <a:ext cx="2647030" cy="4948014"/>
            <a:chOff x="926750" y="420429"/>
            <a:chExt cx="2229078" cy="44439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750" y="420429"/>
              <a:ext cx="2229078" cy="44439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07436" y="2471797"/>
              <a:ext cx="1948659" cy="331708"/>
            </a:xfrm>
            <a:prstGeom prst="rect">
              <a:avLst/>
            </a:prstGeom>
            <a:solidFill>
              <a:srgbClr val="FF0000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开发同学眼</a:t>
              </a:r>
              <a:r>
                <a:rPr lang="zh-CN" altLang="en-US" dirty="0"/>
                <a:t>中</a:t>
              </a:r>
              <a:r>
                <a:rPr lang="zh-CN" altLang="en-US" dirty="0" smtClean="0"/>
                <a:t>的搜索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93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搜索在线架构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699543"/>
            <a:ext cx="5496863" cy="44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iSearch5</a:t>
            </a:r>
            <a:r>
              <a:rPr lang="zh-CN" altLang="en-US" dirty="0" smtClean="0"/>
              <a:t>：引擎平台，搜索服务的核心</a:t>
            </a:r>
            <a:endParaRPr lang="en-US" altLang="zh-CN" dirty="0"/>
          </a:p>
          <a:p>
            <a:r>
              <a:rPr lang="en-US" altLang="zh-CN" dirty="0" err="1" smtClean="0"/>
              <a:t>Opensearch</a:t>
            </a:r>
            <a:r>
              <a:rPr lang="zh-CN" altLang="en-US" dirty="0" smtClean="0"/>
              <a:t>：十分钟搭建搜索引擎</a:t>
            </a:r>
            <a:endParaRPr lang="en-US" altLang="zh-CN" dirty="0"/>
          </a:p>
          <a:p>
            <a:r>
              <a:rPr lang="en-US" altLang="zh-CN" dirty="0" smtClean="0"/>
              <a:t>Search Planner</a:t>
            </a:r>
            <a:r>
              <a:rPr lang="zh-CN" altLang="en-US" dirty="0" smtClean="0"/>
              <a:t>：搜索的总指挥</a:t>
            </a:r>
            <a:endParaRPr lang="en-US" altLang="zh-CN" dirty="0" smtClean="0"/>
          </a:p>
          <a:p>
            <a:r>
              <a:rPr lang="en-US" altLang="zh-CN" dirty="0" smtClean="0"/>
              <a:t>UPS</a:t>
            </a:r>
            <a:r>
              <a:rPr lang="zh-CN" altLang="en-US" dirty="0" smtClean="0"/>
              <a:t>：个性化信息存储和计算</a:t>
            </a:r>
            <a:endParaRPr lang="en-US" altLang="zh-CN" dirty="0" smtClean="0"/>
          </a:p>
          <a:p>
            <a:r>
              <a:rPr lang="en-US" altLang="zh-CN" dirty="0" smtClean="0"/>
              <a:t>CM</a:t>
            </a:r>
            <a:r>
              <a:rPr lang="zh-CN" altLang="en-US" dirty="0" smtClean="0"/>
              <a:t>：服务定位和流量切换工具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69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支持的业务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843558"/>
            <a:ext cx="917239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传统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SRP</a:t>
            </a:r>
            <a:endParaRPr lang="zh-CN" altLang="en-US" sz="1600" b="1" dirty="0" smtClean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295656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603738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一淘商品搜索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1927465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商品搜索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2251192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店铺搜索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255927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店铺内搜索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5976" y="843559"/>
            <a:ext cx="4199441" cy="429994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5976" y="847102"/>
            <a:ext cx="4199441" cy="429639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5976" y="843557"/>
            <a:ext cx="4180627" cy="429994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4355976" y="843557"/>
            <a:ext cx="4180627" cy="4299943"/>
          </a:xfrm>
          <a:prstGeom prst="rect">
            <a:avLst/>
          </a:prstGeom>
        </p:spPr>
      </p:pic>
      <p:pic>
        <p:nvPicPr>
          <p:cNvPr id="40" name="Picture 2" descr="C:\Users\xiaomin\Desktop\sp业务\传统SRP\店铺内.p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 bwMode="auto">
          <a:xfrm>
            <a:off x="4355976" y="843557"/>
            <a:ext cx="4199441" cy="429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支持的业务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43558"/>
            <a:ext cx="917239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传统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SRP</a:t>
            </a:r>
            <a:endParaRPr lang="zh-CN" altLang="en-US" sz="16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95656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603738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一淘商品搜索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927465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商品搜索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2251192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店铺搜索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255927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店铺内搜索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2949659"/>
            <a:ext cx="1005403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比价优惠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3401757"/>
            <a:ext cx="126188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主搜索产品搜索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72548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一淘优惠购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4033566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一淘优惠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4341648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一淘比价页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4649727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如意淘</a:t>
            </a:r>
          </a:p>
        </p:txBody>
      </p:sp>
      <p:pic>
        <p:nvPicPr>
          <p:cNvPr id="28" name="Picture 2" descr="C:\Users\xiaomin\Desktop\sp业务\比价优惠\主搜产品搜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55976" y="843556"/>
            <a:ext cx="4180627" cy="42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xiaomin\Desktop\sp业务\比价优惠\一淘优惠购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55976" y="843555"/>
            <a:ext cx="4180627" cy="429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xiaomin\Desktop\sp业务\比价优惠\一淘优惠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4355976" y="843559"/>
            <a:ext cx="4180628" cy="429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xiaomin\Desktop\sp业务\比价优惠\一淘比价页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51531" y="843532"/>
            <a:ext cx="4408907" cy="42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7" y="843532"/>
            <a:ext cx="4404462" cy="23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支持的业务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43558"/>
            <a:ext cx="917239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传统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SRP</a:t>
            </a:r>
            <a:endParaRPr lang="zh-CN" altLang="en-US" sz="16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95656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603738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一淘商品搜索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927465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商品搜索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2251192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店铺搜索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255927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店铺内搜索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2949659"/>
            <a:ext cx="1005403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比价优惠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3401757"/>
            <a:ext cx="126188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主搜索产品搜索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72548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一淘优惠购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4033566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一淘优惠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4341648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一淘比价页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4649727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如意淘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5812" y="843558"/>
            <a:ext cx="595035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无线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35812" y="1295656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淘宝主客搜索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5812" y="1603738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一淘无线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35812" y="1927465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一淘火眼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35812" y="2251192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生活圈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35812" y="2559274"/>
            <a:ext cx="492443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懒懒</a:t>
            </a:r>
          </a:p>
        </p:txBody>
      </p:sp>
      <p:pic>
        <p:nvPicPr>
          <p:cNvPr id="3076" name="Picture 4" descr="C:\Users\xiaomin\Desktop\sp业务\无线\淘宝主app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572" y="991330"/>
            <a:ext cx="2194666" cy="389885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xiaomin\Desktop\sp业务\无线\无线一淘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2987" y="988769"/>
            <a:ext cx="2194666" cy="389885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xiaomin\Desktop\sp业务\无线\一淘火眼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402" y="988690"/>
            <a:ext cx="2194666" cy="389885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xiaomin\Desktop\sp业务\无线\生活圈(基于地理位置)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7817" y="987574"/>
            <a:ext cx="2194666" cy="389885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xiaomin\Desktop\sp业务\无线\北极圈(懒懒)(基于兴趣点)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987574"/>
            <a:ext cx="2194666" cy="389885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4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支持的业务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43558"/>
            <a:ext cx="917239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传统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SRP</a:t>
            </a:r>
            <a:endParaRPr lang="zh-CN" altLang="en-US" sz="16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95656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603738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一淘商品搜索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927465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商品搜索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2251192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店铺搜索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255927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店铺内搜索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2949659"/>
            <a:ext cx="1005403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比价优惠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3401757"/>
            <a:ext cx="126188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主搜索产品搜索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725484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一淘优惠购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4033566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一淘优惠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4341648"/>
            <a:ext cx="954107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一淘比价页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4649727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如意淘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5812" y="843558"/>
            <a:ext cx="595035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无线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35812" y="1295656"/>
            <a:ext cx="110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淘宝主客搜索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5812" y="1603738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一淘无线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35812" y="1927465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一淘火眼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35812" y="2251192"/>
            <a:ext cx="646331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生活圈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35812" y="2559274"/>
            <a:ext cx="492443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懒懒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35812" y="2949659"/>
            <a:ext cx="800219" cy="366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新业务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35812" y="3401757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协同搜索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5812" y="3725484"/>
            <a:ext cx="492443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玩客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35812" y="4033566"/>
            <a:ext cx="800219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海淘逛逛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5812" y="4341648"/>
            <a:ext cx="492443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家装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35812" y="4649727"/>
            <a:ext cx="492443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搭配</a:t>
            </a:r>
          </a:p>
        </p:txBody>
      </p:sp>
      <p:pic>
        <p:nvPicPr>
          <p:cNvPr id="4098" name="Picture 2" descr="C:\Users\xiaomin\Desktop\sp业务\新的\协同(个性化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1180390"/>
            <a:ext cx="5048250" cy="35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xiaomin\Desktop\sp业务\新的\玩客(分享社区)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9873" y="888103"/>
            <a:ext cx="5264274" cy="391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xiaomin\Desktop\sp业务\新的\海淘逛逛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8676" y="855716"/>
            <a:ext cx="4866665" cy="39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925" y="843558"/>
            <a:ext cx="4636166" cy="4287784"/>
          </a:xfrm>
          <a:prstGeom prst="rect">
            <a:avLst/>
          </a:prstGeom>
        </p:spPr>
      </p:pic>
      <p:pic>
        <p:nvPicPr>
          <p:cNvPr id="4101" name="Picture 5" descr="C:\Users\xiaomin\Desktop\sp业务\新的\搭配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8676" y="938745"/>
            <a:ext cx="5065470" cy="40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75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峰会3">
  <a:themeElements>
    <a:clrScheme name="etao广告数据">
      <a:dk1>
        <a:sysClr val="windowText" lastClr="000000"/>
      </a:dk1>
      <a:lt1>
        <a:sysClr val="window" lastClr="FFFFFF"/>
      </a:lt1>
      <a:dk2>
        <a:srgbClr val="313C55"/>
      </a:dk2>
      <a:lt2>
        <a:srgbClr val="EEECE1"/>
      </a:lt2>
      <a:accent1>
        <a:srgbClr val="458AE6"/>
      </a:accent1>
      <a:accent2>
        <a:srgbClr val="39BCC0"/>
      </a:accent2>
      <a:accent3>
        <a:srgbClr val="94CC5C"/>
      </a:accent3>
      <a:accent4>
        <a:srgbClr val="E6B522"/>
      </a:accent4>
      <a:accent5>
        <a:srgbClr val="B0704A"/>
      </a:accent5>
      <a:accent6>
        <a:srgbClr val="6280A1"/>
      </a:accent6>
      <a:hlink>
        <a:srgbClr val="458AE6"/>
      </a:hlink>
      <a:folHlink>
        <a:srgbClr val="E6B522"/>
      </a:folHlink>
    </a:clrScheme>
    <a:fontScheme name="Calibri和微软雅黑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图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12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峰会3</Template>
  <TotalTime>267</TotalTime>
  <Words>352</Words>
  <Application>Microsoft Office PowerPoint</Application>
  <PresentationFormat>全屏显示(16:9)</PresentationFormat>
  <Paragraphs>113</Paragraphs>
  <Slides>12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峰会3</vt:lpstr>
      <vt:lpstr>淘宝搜索业务架构优化</vt:lpstr>
      <vt:lpstr>Agenda</vt:lpstr>
      <vt:lpstr>PowerPoint 演示文稿</vt:lpstr>
      <vt:lpstr>搜索在线架构</vt:lpstr>
      <vt:lpstr>重点模块</vt:lpstr>
      <vt:lpstr>支持的业务</vt:lpstr>
      <vt:lpstr>支持的业务</vt:lpstr>
      <vt:lpstr>支持的业务</vt:lpstr>
      <vt:lpstr>支持的业务</vt:lpstr>
      <vt:lpstr>双11准备工作</vt:lpstr>
      <vt:lpstr>双11准备工作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add your PPT title here</dc:title>
  <dc:creator>jaredguo</dc:creator>
  <cp:lastModifiedBy>陈然</cp:lastModifiedBy>
  <cp:revision>43</cp:revision>
  <dcterms:created xsi:type="dcterms:W3CDTF">2013-11-25T11:26:16Z</dcterms:created>
  <dcterms:modified xsi:type="dcterms:W3CDTF">2013-12-03T08:10:44Z</dcterms:modified>
</cp:coreProperties>
</file>